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 id="2147483748" r:id="rId5"/>
  </p:sldMasterIdLst>
  <p:sldIdLst>
    <p:sldId id="300" r:id="rId6"/>
    <p:sldId id="288" r:id="rId7"/>
    <p:sldId id="281" r:id="rId8"/>
    <p:sldId id="285" r:id="rId9"/>
    <p:sldId id="308" r:id="rId10"/>
    <p:sldId id="309" r:id="rId11"/>
    <p:sldId id="310" r:id="rId12"/>
    <p:sldId id="311" r:id="rId13"/>
    <p:sldId id="306" r:id="rId14"/>
    <p:sldId id="307" r:id="rId15"/>
    <p:sldId id="30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651E3FB-7119-401D-B13E-3E4C196BBDF2}">
          <p14:sldIdLst>
            <p14:sldId id="300"/>
            <p14:sldId id="288"/>
            <p14:sldId id="281"/>
            <p14:sldId id="285"/>
            <p14:sldId id="308"/>
            <p14:sldId id="309"/>
            <p14:sldId id="310"/>
            <p14:sldId id="311"/>
            <p14:sldId id="306"/>
            <p14:sldId id="307"/>
            <p14:sldId id="30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27272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DA4381C-241B-4D12-A991-EC2D0313757C}" v="79" dt="2024-11-23T03:20:38.14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388" autoAdjust="0"/>
  </p:normalViewPr>
  <p:slideViewPr>
    <p:cSldViewPr snapToGrid="0">
      <p:cViewPr varScale="1">
        <p:scale>
          <a:sx n="89" d="100"/>
          <a:sy n="89" d="100"/>
        </p:scale>
        <p:origin x="466" y="7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s>
</file>

<file path=ppt/diagrams/_rels/data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colors1.xml><?xml version="1.0" encoding="utf-8"?>
<dgm:colorsDef xmlns:dgm="http://schemas.openxmlformats.org/drawingml/2006/diagram" xmlns:a="http://schemas.openxmlformats.org/drawingml/2006/main" uniqueId="urn:microsoft.com/office/officeart/2018/5/colors/Iconchunking_neutralbg_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a:alpha val="0"/>
      </a:schemeClr>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817CCF5-DA3F-4E5F-BE7C-D8111B2BFEBA}" type="doc">
      <dgm:prSet loTypeId="urn:microsoft.com/office/officeart/2018/5/layout/CenteredIconLabelDescriptionList" loCatId="icon" qsTypeId="urn:microsoft.com/office/officeart/2005/8/quickstyle/simple1" qsCatId="simple" csTypeId="urn:microsoft.com/office/officeart/2018/5/colors/Iconchunking_neutralbg_accent2_2" csCatId="accent2" phldr="1"/>
      <dgm:spPr/>
      <dgm:t>
        <a:bodyPr/>
        <a:lstStyle/>
        <a:p>
          <a:endParaRPr lang="en-US"/>
        </a:p>
      </dgm:t>
    </dgm:pt>
    <dgm:pt modelId="{E754A2A0-41CE-428B-9DDC-DCD1FD12D16A}">
      <dgm:prSet/>
      <dgm:spPr/>
      <dgm:t>
        <a:bodyPr/>
        <a:lstStyle/>
        <a:p>
          <a:pPr>
            <a:lnSpc>
              <a:spcPct val="100000"/>
            </a:lnSpc>
            <a:defRPr b="1"/>
          </a:pPr>
          <a:r>
            <a:rPr lang="en-US" dirty="0"/>
            <a:t>Data Preprocessing </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pPr>
            <a:lnSpc>
              <a:spcPct val="100000"/>
            </a:lnSpc>
          </a:pPr>
          <a:r>
            <a:rPr lang="en-IN" dirty="0"/>
            <a:t>Ensure Data Quality</a:t>
          </a:r>
          <a:endParaRPr lang="en-US" dirty="0"/>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lnSpc>
              <a:spcPct val="100000"/>
            </a:lnSpc>
            <a:defRPr b="1"/>
          </a:pPr>
          <a:r>
            <a:rPr lang="en-US" dirty="0"/>
            <a:t>Building Models </a:t>
          </a:r>
        </a:p>
        <a:p>
          <a:pPr>
            <a:lnSpc>
              <a:spcPct val="100000"/>
            </a:lnSpc>
            <a:defRPr b="1"/>
          </a:pPr>
          <a:endParaRPr lang="en-US" dirty="0"/>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pPr>
            <a:lnSpc>
              <a:spcPct val="100000"/>
            </a:lnSpc>
          </a:pPr>
          <a:r>
            <a:rPr lang="en-US" dirty="0"/>
            <a:t>Models Predicting Price and Satisfaction</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28C188E4-A3B1-47AF-802E-B2DED21921BA}">
      <dgm:prSet/>
      <dgm:spPr/>
      <dgm:t>
        <a:bodyPr/>
        <a:lstStyle/>
        <a:p>
          <a:pPr>
            <a:lnSpc>
              <a:spcPct val="100000"/>
            </a:lnSpc>
          </a:pPr>
          <a:r>
            <a:rPr lang="en-US" b="0" i="0" u="none"/>
            <a:t>Save models </a:t>
          </a:r>
          <a:r>
            <a:rPr lang="en-US" b="0" i="0" u="none" dirty="0"/>
            <a:t>in MLflow’s model registry</a:t>
          </a:r>
          <a:endParaRPr lang="en-US" dirty="0"/>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1C1B28B7-2609-4BAA-AAAB-5801EDFD334C}">
      <dgm:prSet/>
      <dgm:spPr/>
      <dgm:t>
        <a:bodyPr/>
        <a:lstStyle/>
        <a:p>
          <a:pPr>
            <a:lnSpc>
              <a:spcPct val="100000"/>
            </a:lnSpc>
            <a:defRPr b="1"/>
          </a:pPr>
          <a:r>
            <a:rPr lang="en-IN" b="1" i="0" u="none" dirty="0"/>
            <a:t>Integrate MLflow</a:t>
          </a:r>
          <a:endParaRPr lang="en-US" dirty="0"/>
        </a:p>
      </dgm:t>
    </dgm:pt>
    <dgm:pt modelId="{A432C086-9156-4D32-A06E-6E237CC66D92}" type="sibTrans" cxnId="{05037335-2E5B-48BE-86A9-5372B1A16299}">
      <dgm:prSet/>
      <dgm:spPr/>
      <dgm:t>
        <a:bodyPr/>
        <a:lstStyle/>
        <a:p>
          <a:endParaRPr lang="en-US"/>
        </a:p>
      </dgm:t>
    </dgm:pt>
    <dgm:pt modelId="{2BF5F791-D223-44A4-B231-6C3F4B786D08}" type="parTrans" cxnId="{05037335-2E5B-48BE-86A9-5372B1A16299}">
      <dgm:prSet/>
      <dgm:spPr/>
      <dgm:t>
        <a:bodyPr/>
        <a:lstStyle/>
        <a:p>
          <a:endParaRPr lang="en-US"/>
        </a:p>
      </dgm:t>
    </dgm:pt>
    <dgm:pt modelId="{071926C8-9E08-4BE0-A1E4-133B16FF713E}" type="pres">
      <dgm:prSet presAssocID="{E817CCF5-DA3F-4E5F-BE7C-D8111B2BFEBA}" presName="root" presStyleCnt="0">
        <dgm:presLayoutVars>
          <dgm:dir/>
          <dgm:resizeHandles val="exact"/>
        </dgm:presLayoutVars>
      </dgm:prSet>
      <dgm:spPr/>
    </dgm:pt>
    <dgm:pt modelId="{1DA6F9F3-4A7F-42F9-8B77-7BD552F03105}" type="pres">
      <dgm:prSet presAssocID="{E754A2A0-41CE-428B-9DDC-DCD1FD12D16A}" presName="compNode" presStyleCnt="0"/>
      <dgm:spPr/>
    </dgm:pt>
    <dgm:pt modelId="{AF72813A-2810-4A52-BE92-611D54918694}" type="pres">
      <dgm:prSet presAssocID="{E754A2A0-41CE-428B-9DDC-DCD1FD12D16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ullseye"/>
        </a:ext>
      </dgm:extLst>
    </dgm:pt>
    <dgm:pt modelId="{0FF9AC2C-F836-43CA-8259-A20F609F4C83}" type="pres">
      <dgm:prSet presAssocID="{E754A2A0-41CE-428B-9DDC-DCD1FD12D16A}" presName="iconSpace" presStyleCnt="0"/>
      <dgm:spPr/>
    </dgm:pt>
    <dgm:pt modelId="{DF27DA54-DCB6-45F4-890E-F7DCC5A4BE12}" type="pres">
      <dgm:prSet presAssocID="{E754A2A0-41CE-428B-9DDC-DCD1FD12D16A}" presName="parTx" presStyleLbl="revTx" presStyleIdx="0" presStyleCnt="6">
        <dgm:presLayoutVars>
          <dgm:chMax val="0"/>
          <dgm:chPref val="0"/>
        </dgm:presLayoutVars>
      </dgm:prSet>
      <dgm:spPr/>
    </dgm:pt>
    <dgm:pt modelId="{E3A03C26-8C60-4D73-A4C2-0678A1DD3B31}" type="pres">
      <dgm:prSet presAssocID="{E754A2A0-41CE-428B-9DDC-DCD1FD12D16A}" presName="txSpace" presStyleCnt="0"/>
      <dgm:spPr/>
    </dgm:pt>
    <dgm:pt modelId="{DD091D0A-5A25-4241-91F3-18D32B0BDD4F}" type="pres">
      <dgm:prSet presAssocID="{E754A2A0-41CE-428B-9DDC-DCD1FD12D16A}" presName="desTx" presStyleLbl="revTx" presStyleIdx="1" presStyleCnt="6">
        <dgm:presLayoutVars/>
      </dgm:prSet>
      <dgm:spPr/>
    </dgm:pt>
    <dgm:pt modelId="{2564C0D4-4875-421D-81DB-70BF6751BBA7}" type="pres">
      <dgm:prSet presAssocID="{02D8D4EF-9694-45C7-AF26-E20371B3C352}" presName="sibTrans" presStyleCnt="0"/>
      <dgm:spPr/>
    </dgm:pt>
    <dgm:pt modelId="{3076B9F9-EC92-4653-AC03-C71FD5E9A400}" type="pres">
      <dgm:prSet presAssocID="{DCCE571A-4D30-4294-ABAF-6885F619D2D9}" presName="compNode" presStyleCnt="0"/>
      <dgm:spPr/>
    </dgm:pt>
    <dgm:pt modelId="{210823F6-AC1A-46E3-9D99-A319DF497539}" type="pres">
      <dgm:prSet presAssocID="{DCCE571A-4D30-4294-ABAF-6885F619D2D9}" presName="iconRect" presStyleLbl="nod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Robot with solid fill"/>
        </a:ext>
      </dgm:extLst>
    </dgm:pt>
    <dgm:pt modelId="{2F262968-0DF4-4BB1-BD25-0ED2829FA45D}" type="pres">
      <dgm:prSet presAssocID="{DCCE571A-4D30-4294-ABAF-6885F619D2D9}" presName="iconSpace" presStyleCnt="0"/>
      <dgm:spPr/>
    </dgm:pt>
    <dgm:pt modelId="{3C1752BD-6530-4141-80E9-9A0923780DCB}" type="pres">
      <dgm:prSet presAssocID="{DCCE571A-4D30-4294-ABAF-6885F619D2D9}" presName="parTx" presStyleLbl="revTx" presStyleIdx="2" presStyleCnt="6">
        <dgm:presLayoutVars>
          <dgm:chMax val="0"/>
          <dgm:chPref val="0"/>
        </dgm:presLayoutVars>
      </dgm:prSet>
      <dgm:spPr/>
    </dgm:pt>
    <dgm:pt modelId="{C393D316-1AB7-4A24-B8A5-3485F2713F88}" type="pres">
      <dgm:prSet presAssocID="{DCCE571A-4D30-4294-ABAF-6885F619D2D9}" presName="txSpace" presStyleCnt="0"/>
      <dgm:spPr/>
    </dgm:pt>
    <dgm:pt modelId="{7CD40649-A74C-4AD8-B9D0-2573A1955C91}" type="pres">
      <dgm:prSet presAssocID="{DCCE571A-4D30-4294-ABAF-6885F619D2D9}" presName="desTx" presStyleLbl="revTx" presStyleIdx="3" presStyleCnt="6">
        <dgm:presLayoutVars/>
      </dgm:prSet>
      <dgm:spPr/>
    </dgm:pt>
    <dgm:pt modelId="{9A7327AD-D2A8-4CB1-B3E0-7543B1D84369}" type="pres">
      <dgm:prSet presAssocID="{2C1DF6EC-6090-4926-A556-3D2417B7F2AA}" presName="sibTrans" presStyleCnt="0"/>
      <dgm:spPr/>
    </dgm:pt>
    <dgm:pt modelId="{13BCBAD6-8F08-4029-90C7-8E8A0D0733DD}" type="pres">
      <dgm:prSet presAssocID="{1C1B28B7-2609-4BAA-AAAB-5801EDFD334C}" presName="compNode" presStyleCnt="0"/>
      <dgm:spPr/>
    </dgm:pt>
    <dgm:pt modelId="{B0A3ABD2-C471-4A21-8AEF-3843C86919E1}" type="pres">
      <dgm:prSet presAssocID="{1C1B28B7-2609-4BAA-AAAB-5801EDFD334C}" presName="iconRect" presStyleLbl="node1" presStyleIdx="2" presStyleCnt="3" custLinFactNeighborX="-1827" custLinFactNeighborY="-6886"/>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Arrow circle with solid fill"/>
        </a:ext>
      </dgm:extLst>
    </dgm:pt>
    <dgm:pt modelId="{C05B68FE-639F-4FA9-A205-D74CFD77C39F}" type="pres">
      <dgm:prSet presAssocID="{1C1B28B7-2609-4BAA-AAAB-5801EDFD334C}" presName="iconSpace" presStyleCnt="0"/>
      <dgm:spPr/>
    </dgm:pt>
    <dgm:pt modelId="{C4D97C04-1692-4931-9A64-809D862C1739}" type="pres">
      <dgm:prSet presAssocID="{1C1B28B7-2609-4BAA-AAAB-5801EDFD334C}" presName="parTx" presStyleLbl="revTx" presStyleIdx="4" presStyleCnt="6">
        <dgm:presLayoutVars>
          <dgm:chMax val="0"/>
          <dgm:chPref val="0"/>
        </dgm:presLayoutVars>
      </dgm:prSet>
      <dgm:spPr/>
    </dgm:pt>
    <dgm:pt modelId="{62A868A2-37A4-4832-B3F5-E1EA98BA3648}" type="pres">
      <dgm:prSet presAssocID="{1C1B28B7-2609-4BAA-AAAB-5801EDFD334C}" presName="txSpace" presStyleCnt="0"/>
      <dgm:spPr/>
    </dgm:pt>
    <dgm:pt modelId="{6418EBED-F111-425B-8EE2-06B8B2297A68}" type="pres">
      <dgm:prSet presAssocID="{1C1B28B7-2609-4BAA-AAAB-5801EDFD334C}" presName="desTx" presStyleLbl="revTx" presStyleIdx="5" presStyleCnt="6">
        <dgm:presLayoutVars/>
      </dgm:prSet>
      <dgm:spPr/>
    </dgm:pt>
  </dgm:ptLst>
  <dgm:cxnLst>
    <dgm:cxn modelId="{079E1015-BF7E-499A-99C0-BA5607789253}" type="presOf" srcId="{E754A2A0-41CE-428B-9DDC-DCD1FD12D16A}" destId="{DF27DA54-DCB6-45F4-890E-F7DCC5A4BE12}" srcOrd="0" destOrd="0" presId="urn:microsoft.com/office/officeart/2018/5/layout/CenteredIconLabelDescriptionList"/>
    <dgm:cxn modelId="{05037335-2E5B-48BE-86A9-5372B1A16299}" srcId="{E817CCF5-DA3F-4E5F-BE7C-D8111B2BFEBA}" destId="{1C1B28B7-2609-4BAA-AAAB-5801EDFD334C}" srcOrd="2" destOrd="0" parTransId="{2BF5F791-D223-44A4-B231-6C3F4B786D08}" sibTransId="{A432C086-9156-4D32-A06E-6E237CC66D92}"/>
    <dgm:cxn modelId="{1CCE1B3A-0A40-44CD-A839-C37BCA6E0D94}" type="presOf" srcId="{B4C55E9F-B5C0-4AD1-919B-D2D83AC9CD40}" destId="{7CD40649-A74C-4AD8-B9D0-2573A1955C91}" srcOrd="0" destOrd="0" presId="urn:microsoft.com/office/officeart/2018/5/layout/CenteredIconLabelDescriptionList"/>
    <dgm:cxn modelId="{C5FF5745-4781-44B9-BC29-74DCE41C1172}" type="presOf" srcId="{DCCE571A-4D30-4294-ABAF-6885F619D2D9}" destId="{3C1752BD-6530-4141-80E9-9A0923780DCB}" srcOrd="0" destOrd="0" presId="urn:microsoft.com/office/officeart/2018/5/layout/CenteredIconLabelDescriptionList"/>
    <dgm:cxn modelId="{6F7E1B4A-66A4-466F-97C5-ED0892509BF2}" type="presOf" srcId="{28C188E4-A3B1-47AF-802E-B2DED21921BA}" destId="{6418EBED-F111-425B-8EE2-06B8B2297A68}" srcOrd="0" destOrd="0" presId="urn:microsoft.com/office/officeart/2018/5/layout/CenteredIconLabelDescriptionList"/>
    <dgm:cxn modelId="{B807BF75-BC86-4A84-AB83-7B8BC68E737C}" srcId="{1C1B28B7-2609-4BAA-AAAB-5801EDFD334C}" destId="{28C188E4-A3B1-47AF-802E-B2DED21921BA}" srcOrd="0" destOrd="0" parTransId="{C89C556F-BA69-4B68-9F7C-1121B26764B0}" sibTransId="{7BEFF1EA-4DB5-4BD3-A89B-DF0184626A1A}"/>
    <dgm:cxn modelId="{4D6131AC-1805-4438-A39D-4F587C933D11}" type="presOf" srcId="{E817CCF5-DA3F-4E5F-BE7C-D8111B2BFEBA}" destId="{071926C8-9E08-4BE0-A1E4-133B16FF713E}" srcOrd="0" destOrd="0" presId="urn:microsoft.com/office/officeart/2018/5/layout/CenteredIconLabelDescriptionList"/>
    <dgm:cxn modelId="{7A243DB8-C0B8-4718-B558-CE939B8FF03E}" srcId="{E754A2A0-41CE-428B-9DDC-DCD1FD12D16A}" destId="{C2F66EED-74C3-4F36-A1D4-8AFCBB009938}" srcOrd="0" destOrd="0" parTransId="{5CF5C62A-BD1A-4922-92B6-33ECA44C1F76}" sibTransId="{F9BAA161-AAEC-4A41-B4D9-A27EAD80526E}"/>
    <dgm:cxn modelId="{507A74C7-FEAF-4A4C-9250-0613CBC2F127}" srcId="{E817CCF5-DA3F-4E5F-BE7C-D8111B2BFEBA}" destId="{E754A2A0-41CE-428B-9DDC-DCD1FD12D16A}" srcOrd="0" destOrd="0" parTransId="{BE164097-A5AA-4EA1-9E64-D7FCD4DD2A4E}" sibTransId="{02D8D4EF-9694-45C7-AF26-E20371B3C352}"/>
    <dgm:cxn modelId="{B51342D1-507F-4538-B2E7-CC8612277523}" type="presOf" srcId="{1C1B28B7-2609-4BAA-AAAB-5801EDFD334C}" destId="{C4D97C04-1692-4931-9A64-809D862C1739}" srcOrd="0" destOrd="0" presId="urn:microsoft.com/office/officeart/2018/5/layout/CenteredIconLabelDescriptionList"/>
    <dgm:cxn modelId="{B2BEE9D2-644C-400C-8E33-2C4491C5B104}" srcId="{DCCE571A-4D30-4294-ABAF-6885F619D2D9}" destId="{B4C55E9F-B5C0-4AD1-919B-D2D83AC9CD40}" srcOrd="0" destOrd="0" parTransId="{D1B05DEA-DFE0-4560-B75F-1C2BCB67A7C6}" sibTransId="{A6301E27-5ACC-4907-A7C8-B41877235C87}"/>
    <dgm:cxn modelId="{E70347E4-4461-4B80-8927-4CA0AEBFAAF8}" srcId="{E817CCF5-DA3F-4E5F-BE7C-D8111B2BFEBA}" destId="{DCCE571A-4D30-4294-ABAF-6885F619D2D9}" srcOrd="1" destOrd="0" parTransId="{3AD83C96-5A95-4337-BF2D-97454AF7F108}" sibTransId="{2C1DF6EC-6090-4926-A556-3D2417B7F2AA}"/>
    <dgm:cxn modelId="{55A931F7-B2A3-4173-A574-A80CB726BAE2}" type="presOf" srcId="{C2F66EED-74C3-4F36-A1D4-8AFCBB009938}" destId="{DD091D0A-5A25-4241-91F3-18D32B0BDD4F}" srcOrd="0" destOrd="0" presId="urn:microsoft.com/office/officeart/2018/5/layout/CenteredIconLabelDescriptionList"/>
    <dgm:cxn modelId="{87DD2528-CB43-4F2F-AD70-34B2C76F4974}" type="presParOf" srcId="{071926C8-9E08-4BE0-A1E4-133B16FF713E}" destId="{1DA6F9F3-4A7F-42F9-8B77-7BD552F03105}" srcOrd="0" destOrd="0" presId="urn:microsoft.com/office/officeart/2018/5/layout/CenteredIconLabelDescriptionList"/>
    <dgm:cxn modelId="{C7D85599-D34F-41B3-ACEB-0C058EB1F61E}" type="presParOf" srcId="{1DA6F9F3-4A7F-42F9-8B77-7BD552F03105}" destId="{AF72813A-2810-4A52-BE92-611D54918694}" srcOrd="0" destOrd="0" presId="urn:microsoft.com/office/officeart/2018/5/layout/CenteredIconLabelDescriptionList"/>
    <dgm:cxn modelId="{C48669E0-1E6E-4350-9DF8-08B6FB55FE83}" type="presParOf" srcId="{1DA6F9F3-4A7F-42F9-8B77-7BD552F03105}" destId="{0FF9AC2C-F836-43CA-8259-A20F609F4C83}" srcOrd="1" destOrd="0" presId="urn:microsoft.com/office/officeart/2018/5/layout/CenteredIconLabelDescriptionList"/>
    <dgm:cxn modelId="{99FB1C93-FBB0-428C-B3D1-D2EC3308D436}" type="presParOf" srcId="{1DA6F9F3-4A7F-42F9-8B77-7BD552F03105}" destId="{DF27DA54-DCB6-45F4-890E-F7DCC5A4BE12}" srcOrd="2" destOrd="0" presId="urn:microsoft.com/office/officeart/2018/5/layout/CenteredIconLabelDescriptionList"/>
    <dgm:cxn modelId="{D2C113FF-430C-42FA-B64E-13ACE978DEE7}" type="presParOf" srcId="{1DA6F9F3-4A7F-42F9-8B77-7BD552F03105}" destId="{E3A03C26-8C60-4D73-A4C2-0678A1DD3B31}" srcOrd="3" destOrd="0" presId="urn:microsoft.com/office/officeart/2018/5/layout/CenteredIconLabelDescriptionList"/>
    <dgm:cxn modelId="{C10D59DD-0D52-4682-AC9F-5873A75B6FEF}" type="presParOf" srcId="{1DA6F9F3-4A7F-42F9-8B77-7BD552F03105}" destId="{DD091D0A-5A25-4241-91F3-18D32B0BDD4F}" srcOrd="4" destOrd="0" presId="urn:microsoft.com/office/officeart/2018/5/layout/CenteredIconLabelDescriptionList"/>
    <dgm:cxn modelId="{0510082E-5DF2-42DD-AE6C-D1E60730D4E3}" type="presParOf" srcId="{071926C8-9E08-4BE0-A1E4-133B16FF713E}" destId="{2564C0D4-4875-421D-81DB-70BF6751BBA7}" srcOrd="1" destOrd="0" presId="urn:microsoft.com/office/officeart/2018/5/layout/CenteredIconLabelDescriptionList"/>
    <dgm:cxn modelId="{E144C32E-E72B-4991-B9EC-93820D68CFB5}" type="presParOf" srcId="{071926C8-9E08-4BE0-A1E4-133B16FF713E}" destId="{3076B9F9-EC92-4653-AC03-C71FD5E9A400}" srcOrd="2" destOrd="0" presId="urn:microsoft.com/office/officeart/2018/5/layout/CenteredIconLabelDescriptionList"/>
    <dgm:cxn modelId="{66AB50A5-3D6E-4CE8-9C00-3540BF3A682A}" type="presParOf" srcId="{3076B9F9-EC92-4653-AC03-C71FD5E9A400}" destId="{210823F6-AC1A-46E3-9D99-A319DF497539}" srcOrd="0" destOrd="0" presId="urn:microsoft.com/office/officeart/2018/5/layout/CenteredIconLabelDescriptionList"/>
    <dgm:cxn modelId="{BB0A9168-4CEF-4C37-AA4F-28A0F96C5AAE}" type="presParOf" srcId="{3076B9F9-EC92-4653-AC03-C71FD5E9A400}" destId="{2F262968-0DF4-4BB1-BD25-0ED2829FA45D}" srcOrd="1" destOrd="0" presId="urn:microsoft.com/office/officeart/2018/5/layout/CenteredIconLabelDescriptionList"/>
    <dgm:cxn modelId="{05D1054F-4CFA-4960-9C76-474461246A75}" type="presParOf" srcId="{3076B9F9-EC92-4653-AC03-C71FD5E9A400}" destId="{3C1752BD-6530-4141-80E9-9A0923780DCB}" srcOrd="2" destOrd="0" presId="urn:microsoft.com/office/officeart/2018/5/layout/CenteredIconLabelDescriptionList"/>
    <dgm:cxn modelId="{021DA957-19C0-48AF-82E6-5EF64E6E4350}" type="presParOf" srcId="{3076B9F9-EC92-4653-AC03-C71FD5E9A400}" destId="{C393D316-1AB7-4A24-B8A5-3485F2713F88}" srcOrd="3" destOrd="0" presId="urn:microsoft.com/office/officeart/2018/5/layout/CenteredIconLabelDescriptionList"/>
    <dgm:cxn modelId="{E4E1ED22-2207-49AD-89BF-A68B1DCF8B24}" type="presParOf" srcId="{3076B9F9-EC92-4653-AC03-C71FD5E9A400}" destId="{7CD40649-A74C-4AD8-B9D0-2573A1955C91}" srcOrd="4" destOrd="0" presId="urn:microsoft.com/office/officeart/2018/5/layout/CenteredIconLabelDescriptionList"/>
    <dgm:cxn modelId="{E12208AE-A278-4C0F-9A95-B2A9F1FA788C}" type="presParOf" srcId="{071926C8-9E08-4BE0-A1E4-133B16FF713E}" destId="{9A7327AD-D2A8-4CB1-B3E0-7543B1D84369}" srcOrd="3" destOrd="0" presId="urn:microsoft.com/office/officeart/2018/5/layout/CenteredIconLabelDescriptionList"/>
    <dgm:cxn modelId="{04AF0028-0607-4319-870D-38F76BAD13CF}" type="presParOf" srcId="{071926C8-9E08-4BE0-A1E4-133B16FF713E}" destId="{13BCBAD6-8F08-4029-90C7-8E8A0D0733DD}" srcOrd="4" destOrd="0" presId="urn:microsoft.com/office/officeart/2018/5/layout/CenteredIconLabelDescriptionList"/>
    <dgm:cxn modelId="{6A4CD51F-23AC-49BF-A6C9-263678EFDC1A}" type="presParOf" srcId="{13BCBAD6-8F08-4029-90C7-8E8A0D0733DD}" destId="{B0A3ABD2-C471-4A21-8AEF-3843C86919E1}" srcOrd="0" destOrd="0" presId="urn:microsoft.com/office/officeart/2018/5/layout/CenteredIconLabelDescriptionList"/>
    <dgm:cxn modelId="{09B630B3-6E33-4A75-A9D0-DB0F7EABE59A}" type="presParOf" srcId="{13BCBAD6-8F08-4029-90C7-8E8A0D0733DD}" destId="{C05B68FE-639F-4FA9-A205-D74CFD77C39F}" srcOrd="1" destOrd="0" presId="urn:microsoft.com/office/officeart/2018/5/layout/CenteredIconLabelDescriptionList"/>
    <dgm:cxn modelId="{54C79EE1-3818-4202-8586-5211607DA0B9}" type="presParOf" srcId="{13BCBAD6-8F08-4029-90C7-8E8A0D0733DD}" destId="{C4D97C04-1692-4931-9A64-809D862C1739}" srcOrd="2" destOrd="0" presId="urn:microsoft.com/office/officeart/2018/5/layout/CenteredIconLabelDescriptionList"/>
    <dgm:cxn modelId="{18E2766E-C663-4DEC-B900-6C8AE4D2800E}" type="presParOf" srcId="{13BCBAD6-8F08-4029-90C7-8E8A0D0733DD}" destId="{62A868A2-37A4-4832-B3F5-E1EA98BA3648}" srcOrd="3" destOrd="0" presId="urn:microsoft.com/office/officeart/2018/5/layout/CenteredIconLabelDescriptionList"/>
    <dgm:cxn modelId="{9E5F65AC-D550-43B1-ABB5-AF4466613C81}" type="presParOf" srcId="{13BCBAD6-8F08-4029-90C7-8E8A0D0733DD}" destId="{6418EBED-F111-425B-8EE2-06B8B2297A68}" srcOrd="4" destOrd="0" presId="urn:microsoft.com/office/officeart/2018/5/layout/Centered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72813A-2810-4A52-BE92-611D54918694}">
      <dsp:nvSpPr>
        <dsp:cNvPr id="0" name=""/>
        <dsp:cNvSpPr/>
      </dsp:nvSpPr>
      <dsp:spPr>
        <a:xfrm>
          <a:off x="952828" y="1386592"/>
          <a:ext cx="1024734" cy="102473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F27DA54-DCB6-45F4-890E-F7DCC5A4BE12}">
      <dsp:nvSpPr>
        <dsp:cNvPr id="0" name=""/>
        <dsp:cNvSpPr/>
      </dsp:nvSpPr>
      <dsp:spPr>
        <a:xfrm>
          <a:off x="1289" y="2508892"/>
          <a:ext cx="2927812" cy="4666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kern="1200" dirty="0"/>
            <a:t>Data Preprocessing </a:t>
          </a:r>
        </a:p>
      </dsp:txBody>
      <dsp:txXfrm>
        <a:off x="1289" y="2508892"/>
        <a:ext cx="2927812" cy="466620"/>
      </dsp:txXfrm>
    </dsp:sp>
    <dsp:sp modelId="{DD091D0A-5A25-4241-91F3-18D32B0BDD4F}">
      <dsp:nvSpPr>
        <dsp:cNvPr id="0" name=""/>
        <dsp:cNvSpPr/>
      </dsp:nvSpPr>
      <dsp:spPr>
        <a:xfrm>
          <a:off x="1289" y="3020891"/>
          <a:ext cx="2927812" cy="6346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IN" sz="1100" kern="1200" dirty="0"/>
            <a:t>Ensure Data Quality</a:t>
          </a:r>
          <a:endParaRPr lang="en-US" sz="1100" kern="1200" dirty="0"/>
        </a:p>
      </dsp:txBody>
      <dsp:txXfrm>
        <a:off x="1289" y="3020891"/>
        <a:ext cx="2927812" cy="634669"/>
      </dsp:txXfrm>
    </dsp:sp>
    <dsp:sp modelId="{210823F6-AC1A-46E3-9D99-A319DF497539}">
      <dsp:nvSpPr>
        <dsp:cNvPr id="0" name=""/>
        <dsp:cNvSpPr/>
      </dsp:nvSpPr>
      <dsp:spPr>
        <a:xfrm>
          <a:off x="4393007" y="1386592"/>
          <a:ext cx="1024734" cy="1024734"/>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C1752BD-6530-4141-80E9-9A0923780DCB}">
      <dsp:nvSpPr>
        <dsp:cNvPr id="0" name=""/>
        <dsp:cNvSpPr/>
      </dsp:nvSpPr>
      <dsp:spPr>
        <a:xfrm>
          <a:off x="3441468" y="2508892"/>
          <a:ext cx="2927812" cy="4666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kern="1200" dirty="0"/>
            <a:t>Building Models </a:t>
          </a:r>
        </a:p>
        <a:p>
          <a:pPr marL="0" lvl="0" indent="0" algn="ctr" defTabSz="622300">
            <a:lnSpc>
              <a:spcPct val="100000"/>
            </a:lnSpc>
            <a:spcBef>
              <a:spcPct val="0"/>
            </a:spcBef>
            <a:spcAft>
              <a:spcPct val="35000"/>
            </a:spcAft>
            <a:buNone/>
            <a:defRPr b="1"/>
          </a:pPr>
          <a:endParaRPr lang="en-US" sz="1400" kern="1200" dirty="0"/>
        </a:p>
      </dsp:txBody>
      <dsp:txXfrm>
        <a:off x="3441468" y="2508892"/>
        <a:ext cx="2927812" cy="466620"/>
      </dsp:txXfrm>
    </dsp:sp>
    <dsp:sp modelId="{7CD40649-A74C-4AD8-B9D0-2573A1955C91}">
      <dsp:nvSpPr>
        <dsp:cNvPr id="0" name=""/>
        <dsp:cNvSpPr/>
      </dsp:nvSpPr>
      <dsp:spPr>
        <a:xfrm>
          <a:off x="3441468" y="3020891"/>
          <a:ext cx="2927812" cy="6346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dirty="0"/>
            <a:t>Models Predicting Price and Satisfaction</a:t>
          </a:r>
        </a:p>
      </dsp:txBody>
      <dsp:txXfrm>
        <a:off x="3441468" y="3020891"/>
        <a:ext cx="2927812" cy="634669"/>
      </dsp:txXfrm>
    </dsp:sp>
    <dsp:sp modelId="{B0A3ABD2-C471-4A21-8AEF-3843C86919E1}">
      <dsp:nvSpPr>
        <dsp:cNvPr id="0" name=""/>
        <dsp:cNvSpPr/>
      </dsp:nvSpPr>
      <dsp:spPr>
        <a:xfrm>
          <a:off x="7814465" y="1316029"/>
          <a:ext cx="1024734" cy="1024734"/>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4D97C04-1692-4931-9A64-809D862C1739}">
      <dsp:nvSpPr>
        <dsp:cNvPr id="0" name=""/>
        <dsp:cNvSpPr/>
      </dsp:nvSpPr>
      <dsp:spPr>
        <a:xfrm>
          <a:off x="6881648" y="2508892"/>
          <a:ext cx="2927812" cy="4666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IN" sz="1400" b="1" i="0" u="none" kern="1200" dirty="0"/>
            <a:t>Integrate MLflow</a:t>
          </a:r>
          <a:endParaRPr lang="en-US" sz="1400" kern="1200" dirty="0"/>
        </a:p>
      </dsp:txBody>
      <dsp:txXfrm>
        <a:off x="6881648" y="2508892"/>
        <a:ext cx="2927812" cy="466620"/>
      </dsp:txXfrm>
    </dsp:sp>
    <dsp:sp modelId="{6418EBED-F111-425B-8EE2-06B8B2297A68}">
      <dsp:nvSpPr>
        <dsp:cNvPr id="0" name=""/>
        <dsp:cNvSpPr/>
      </dsp:nvSpPr>
      <dsp:spPr>
        <a:xfrm>
          <a:off x="6881648" y="3020891"/>
          <a:ext cx="2927812" cy="6346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u="none" kern="1200"/>
            <a:t>Save models </a:t>
          </a:r>
          <a:r>
            <a:rPr lang="en-US" sz="1100" b="0" i="0" u="none" kern="1200" dirty="0"/>
            <a:t>in MLflow’s model registry</a:t>
          </a:r>
          <a:endParaRPr lang="en-US" sz="1100" kern="1200" dirty="0"/>
        </a:p>
      </dsp:txBody>
      <dsp:txXfrm>
        <a:off x="6881648" y="3020891"/>
        <a:ext cx="2927812" cy="634669"/>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svg>
</file>

<file path=ppt/media/image13.jp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jpg>
</file>

<file path=ppt/media/image25.png>
</file>

<file path=ppt/media/image26.sv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jpg>
</file>

<file path=ppt/media/image37.png>
</file>

<file path=ppt/media/image38.svg>
</file>

<file path=ppt/media/image4.jpe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88D38747-4367-4BD2-8D51-C97E202738E2}" type="datetime1">
              <a:rPr lang="en-US" smtClean="0"/>
              <a:t>1/17/2025</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96656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504777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449132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6016360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536604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1/17/2025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478869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1/17/2025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657857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3ED0CC-082F-4160-86E5-0D6041F12778}" type="datetime1">
              <a:rPr lang="en-US" smtClean="0"/>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98420893"/>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3ED0CC-082F-4160-86E5-0D6041F12778}" type="datetime1">
              <a:rPr lang="en-US" smtClean="0"/>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36001910"/>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88D38747-4367-4BD2-8D51-C97E202738E2}" type="datetime1">
              <a:rPr lang="en-US" smtClean="0"/>
              <a:t>1/17/2025</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3A98EE3D-8CD1-4C3F-BD1C-C98C9596463C}" type="slidenum">
              <a:rPr lang="en-US" smtClean="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9193312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963846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158454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2607837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382146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1/17/2025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9886474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1/17/2025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6859034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1/17/2025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953710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5802331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1/17/2025</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3652002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8305592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71327563"/>
      </p:ext>
    </p:extLst>
  </p:cSld>
  <p:clrMapOvr>
    <a:masterClrMapping/>
  </p:clrMapOvr>
  <p:hf sldNum="0"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1140621"/>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3155538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94355564"/>
      </p:ext>
    </p:extLst>
  </p:cSld>
  <p:clrMapOvr>
    <a:masterClrMapping/>
  </p:clrMapOvr>
  <p:hf sldNum="0"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84736154"/>
      </p:ext>
    </p:extLst>
  </p:cSld>
  <p:clrMapOvr>
    <a:masterClrMapping/>
  </p:clrMapOvr>
  <p:hf sldNum="0"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08349491"/>
      </p:ext>
    </p:extLst>
  </p:cSld>
  <p:clrMapOvr>
    <a:masterClrMapping/>
  </p:clrMapOvr>
  <p:hf sldNum="0"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3ED0CC-082F-4160-86E5-0D6041F12778}" type="datetime1">
              <a:rPr lang="en-US" smtClean="0"/>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02273341"/>
      </p:ext>
    </p:extLst>
  </p:cSld>
  <p:clrMapOvr>
    <a:masterClrMapping/>
  </p:clrMapOvr>
  <p:hf sldNum="0"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3ED0CC-082F-4160-86E5-0D6041F12778}" type="datetime1">
              <a:rPr lang="en-US" smtClean="0"/>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1924967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74169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1/17/2025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50018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1/17/2025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725463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1/17/2025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595401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014922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1/17/2025</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44730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20" Type="http://schemas.openxmlformats.org/officeDocument/2006/relationships/image" Target="../media/image6.png"/><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5.pn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73ED0CC-082F-4160-86E5-0D6041F12778}" type="datetime1">
              <a:rPr lang="en-US" smtClean="0"/>
              <a:t>1/17/2025</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418000"/>
      </p:ext>
    </p:extLst>
  </p:cSld>
  <p:clrMap bg1="dk1" tx1="lt1" bg2="dk2" tx2="lt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 id="2147483726" r:id="rId14"/>
    <p:sldLayoutId id="2147483727" r:id="rId15"/>
    <p:sldLayoutId id="2147483728" r:id="rId16"/>
    <p:sldLayoutId id="214748372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73ED0CC-082F-4160-86E5-0D6041F12778}" type="datetime1">
              <a:rPr lang="en-US" smtClean="0"/>
              <a:t>1/17/2025</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271088430"/>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 id="2147483760" r:id="rId12"/>
    <p:sldLayoutId id="2147483761" r:id="rId13"/>
    <p:sldLayoutId id="2147483762" r:id="rId14"/>
    <p:sldLayoutId id="2147483763" r:id="rId15"/>
    <p:sldLayoutId id="2147483764" r:id="rId16"/>
    <p:sldLayoutId id="2147483765" r:id="rId17"/>
  </p:sldLayoutIdLst>
  <p:hf sldNum="0" hdr="0" ftr="0" dt="0"/>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ircraftwallpapergalleries.blogspot.com/2017/12/a320neo-maiden-flight-takeoff-with-cfm.html" TargetMode="External"/><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jpg"/><Relationship Id="rId1" Type="http://schemas.openxmlformats.org/officeDocument/2006/relationships/slideLayout" Target="../slideLayouts/slideLayout7.xml"/><Relationship Id="rId4" Type="http://schemas.openxmlformats.org/officeDocument/2006/relationships/image" Target="../media/image38.svg"/></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9.xml"/><Relationship Id="rId4" Type="http://schemas.openxmlformats.org/officeDocument/2006/relationships/image" Target="../media/image12.svg"/></Relationships>
</file>

<file path=ppt/slides/_rels/slide3.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3.jpg"/><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image" Target="../media/image23.svg"/><Relationship Id="rId5" Type="http://schemas.openxmlformats.org/officeDocument/2006/relationships/diagramQuickStyle" Target="../diagrams/quickStyle1.xml"/><Relationship Id="rId10" Type="http://schemas.openxmlformats.org/officeDocument/2006/relationships/image" Target="../media/image22.png"/><Relationship Id="rId4" Type="http://schemas.openxmlformats.org/officeDocument/2006/relationships/diagramLayout" Target="../diagrams/layout1.xml"/><Relationship Id="rId9" Type="http://schemas.openxmlformats.org/officeDocument/2006/relationships/image" Target="../media/image21.svg"/></Relationships>
</file>

<file path=ppt/slides/_rels/slide4.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jpg"/><Relationship Id="rId1" Type="http://schemas.openxmlformats.org/officeDocument/2006/relationships/slideLayout" Target="../slideLayouts/slideLayout14.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svg"/></Relationships>
</file>

<file path=ppt/slides/_rels/slide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D42997-05F5-D386-D3AB-7F12F2BCB721}"/>
              </a:ext>
            </a:extLst>
          </p:cNvPr>
          <p:cNvSpPr/>
          <p:nvPr/>
        </p:nvSpPr>
        <p:spPr>
          <a:xfrm>
            <a:off x="1106774" y="0"/>
            <a:ext cx="11085226" cy="646331"/>
          </a:xfrm>
          <a:prstGeom prst="rect">
            <a:avLst/>
          </a:prstGeom>
          <a:noFill/>
        </p:spPr>
        <p:txBody>
          <a:bodyPr wrap="square" lIns="91440" tIns="45720" rIns="91440" bIns="45720">
            <a:spAutoFit/>
          </a:bodyPr>
          <a:lstStyle/>
          <a:p>
            <a:pPr algn="ctr"/>
            <a:r>
              <a:rPr lang="en-US" sz="3600" b="1" dirty="0">
                <a:ln w="13462">
                  <a:solidFill>
                    <a:schemeClr val="bg1"/>
                  </a:solidFill>
                  <a:prstDash val="solid"/>
                </a:ln>
                <a:solidFill>
                  <a:srgbClr val="000000"/>
                </a:solidFill>
                <a:effectLst>
                  <a:outerShdw dist="38100" dir="2700000" algn="bl" rotWithShape="0">
                    <a:schemeClr val="accent5"/>
                  </a:outerShdw>
                </a:effectLst>
              </a:rPr>
              <a:t>Flight Price and  Customer Satisfaction Prediction</a:t>
            </a:r>
          </a:p>
        </p:txBody>
      </p:sp>
    </p:spTree>
    <p:extLst>
      <p:ext uri="{BB962C8B-B14F-4D97-AF65-F5344CB8AC3E}">
        <p14:creationId xmlns:p14="http://schemas.microsoft.com/office/powerpoint/2010/main" val="387985275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FC74F7B-AF49-0BA5-8FAB-EF666E9AAFC4}"/>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825D40E8-A4BC-EDB4-3257-579106E927C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347985841"/>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C23C466-8D40-9F6D-CDD2-BAF2404628F9}"/>
              </a:ext>
            </a:extLst>
          </p:cNvPr>
          <p:cNvSpPr txBox="1"/>
          <p:nvPr/>
        </p:nvSpPr>
        <p:spPr>
          <a:xfrm>
            <a:off x="1537765" y="3244334"/>
            <a:ext cx="9601200" cy="369332"/>
          </a:xfrm>
          <a:prstGeom prst="rect">
            <a:avLst/>
          </a:prstGeom>
          <a:noFill/>
        </p:spPr>
        <p:txBody>
          <a:bodyPr wrap="square" rtlCol="0">
            <a:spAutoFit/>
          </a:bodyPr>
          <a:lstStyle/>
          <a:p>
            <a:r>
              <a:rPr lang="en-US" b="0" i="0" dirty="0">
                <a:solidFill>
                  <a:schemeClr val="bg1"/>
                </a:solidFill>
                <a:effectLst/>
                <a:latin typeface="Source Sans Pro" panose="020F0502020204030204" pitchFamily="34" charset="0"/>
              </a:rPr>
              <a:t>The door to success is always open to those who are willing to work hard.</a:t>
            </a:r>
            <a:endParaRPr lang="en-IN" dirty="0">
              <a:solidFill>
                <a:schemeClr val="bg1"/>
              </a:solidFill>
            </a:endParaRPr>
          </a:p>
        </p:txBody>
      </p:sp>
      <p:pic>
        <p:nvPicPr>
          <p:cNvPr id="8" name="Graphic 7" descr="Turtle with solid fill">
            <a:extLst>
              <a:ext uri="{FF2B5EF4-FFF2-40B4-BE49-F238E27FC236}">
                <a16:creationId xmlns:a16="http://schemas.microsoft.com/office/drawing/2014/main" id="{A72E4B18-9F0E-5EA1-399E-1DEB3F01FA0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8820" y="2922270"/>
            <a:ext cx="914400" cy="914400"/>
          </a:xfrm>
          <a:prstGeom prst="rect">
            <a:avLst/>
          </a:prstGeom>
        </p:spPr>
      </p:pic>
      <p:sp>
        <p:nvSpPr>
          <p:cNvPr id="9" name="Rectangle 8">
            <a:extLst>
              <a:ext uri="{FF2B5EF4-FFF2-40B4-BE49-F238E27FC236}">
                <a16:creationId xmlns:a16="http://schemas.microsoft.com/office/drawing/2014/main" id="{8FB2CD89-AA61-7863-EFA1-AED7FFCE5119}"/>
              </a:ext>
            </a:extLst>
          </p:cNvPr>
          <p:cNvSpPr/>
          <p:nvPr/>
        </p:nvSpPr>
        <p:spPr>
          <a:xfrm>
            <a:off x="-371659" y="2148185"/>
            <a:ext cx="8116679" cy="923330"/>
          </a:xfrm>
          <a:prstGeom prst="rect">
            <a:avLst/>
          </a:prstGeom>
          <a:noFill/>
        </p:spPr>
        <p:txBody>
          <a:bodyPr wrap="squar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Thank You</a:t>
            </a:r>
          </a:p>
        </p:txBody>
      </p:sp>
    </p:spTree>
    <p:extLst>
      <p:ext uri="{BB962C8B-B14F-4D97-AF65-F5344CB8AC3E}">
        <p14:creationId xmlns:p14="http://schemas.microsoft.com/office/powerpoint/2010/main" val="37034260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9000" b="-9000"/>
          </a:stretch>
        </a:blipFill>
        <a:effectLst/>
      </p:bgPr>
    </p:bg>
    <p:spTree>
      <p:nvGrpSpPr>
        <p:cNvPr id="1" name="">
          <a:extLst>
            <a:ext uri="{FF2B5EF4-FFF2-40B4-BE49-F238E27FC236}">
              <a16:creationId xmlns:a16="http://schemas.microsoft.com/office/drawing/2014/main" id="{9448B37C-56AB-172F-2D9A-186A77F755B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8A689B4-F7E9-44B3-F09B-B8ACBC65391C}"/>
              </a:ext>
            </a:extLst>
          </p:cNvPr>
          <p:cNvSpPr>
            <a:spLocks noGrp="1"/>
          </p:cNvSpPr>
          <p:nvPr>
            <p:ph type="title"/>
          </p:nvPr>
        </p:nvSpPr>
        <p:spPr>
          <a:xfrm>
            <a:off x="1295401" y="982132"/>
            <a:ext cx="5304020" cy="1293028"/>
          </a:xfrm>
          <a:ln>
            <a:noFill/>
          </a:ln>
          <a:effectLst>
            <a:glow rad="139700">
              <a:schemeClr val="tx1">
                <a:alpha val="40000"/>
              </a:schemeClr>
            </a:glo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a:lstStyle/>
          <a:p>
            <a:r>
              <a:rPr kumimoji="0" lang="en-IN" sz="3600" b="0" i="0" u="none" strike="noStrike" kern="1200" cap="all" spc="0" normalizeH="0" baseline="0" noProof="0" dirty="0">
                <a:ln>
                  <a:noFill/>
                </a:ln>
                <a:solidFill>
                  <a:schemeClr val="tx1"/>
                </a:solidFill>
                <a:effectLst/>
                <a:uLnTx/>
                <a:uFillTx/>
                <a:latin typeface="Tw Cen MT" panose="020B0602020104020603"/>
                <a:ea typeface="+mj-ea"/>
                <a:cs typeface="+mj-cs"/>
              </a:rPr>
              <a:t>        Problem Statement</a:t>
            </a:r>
            <a:endParaRPr lang="en-IN" dirty="0">
              <a:solidFill>
                <a:schemeClr val="tx1"/>
              </a:solidFill>
              <a:latin typeface="+mn-lt"/>
            </a:endParaRPr>
          </a:p>
        </p:txBody>
      </p:sp>
      <p:sp>
        <p:nvSpPr>
          <p:cNvPr id="3" name="Content Placeholder 2">
            <a:extLst>
              <a:ext uri="{FF2B5EF4-FFF2-40B4-BE49-F238E27FC236}">
                <a16:creationId xmlns:a16="http://schemas.microsoft.com/office/drawing/2014/main" id="{C7EC93EF-A97F-576F-799D-FCEE2CB78AC8}"/>
              </a:ext>
            </a:extLst>
          </p:cNvPr>
          <p:cNvSpPr>
            <a:spLocks noGrp="1"/>
          </p:cNvSpPr>
          <p:nvPr>
            <p:ph idx="1"/>
          </p:nvPr>
        </p:nvSpPr>
        <p:spPr>
          <a:ln>
            <a:noFill/>
          </a:ln>
          <a:effectLst>
            <a:outerShdw blurRad="50800" dist="38100" dir="2700000" algn="tl" rotWithShape="0">
              <a:schemeClr val="tx2">
                <a:lumMod val="90000"/>
                <a:lumOff val="10000"/>
                <a:alpha val="40000"/>
              </a:schemeClr>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a:normAutofit fontScale="85000" lnSpcReduction="20000"/>
          </a:bodyPr>
          <a:lstStyle/>
          <a:p>
            <a:pPr marL="0" marR="0" lvl="0" indent="0" algn="l" defTabSz="914400" rtl="0" eaLnBrk="1" fontAlgn="auto" latinLnBrk="0" hangingPunct="1">
              <a:lnSpc>
                <a:spcPct val="120000"/>
              </a:lnSpc>
              <a:spcBef>
                <a:spcPts val="1000"/>
              </a:spcBef>
              <a:spcAft>
                <a:spcPts val="0"/>
              </a:spcAft>
              <a:buClrTx/>
              <a:buSzPct val="125000"/>
              <a:buNone/>
              <a:tabLst/>
              <a:defRPr/>
            </a:pPr>
            <a:r>
              <a:rPr kumimoji="0" lang="en-US" sz="2400" b="0" i="0" u="none" strike="noStrike" kern="1200" cap="none" spc="0" normalizeH="0" baseline="0" noProof="0" dirty="0">
                <a:ln>
                  <a:noFill/>
                </a:ln>
                <a:solidFill>
                  <a:schemeClr val="accent5">
                    <a:lumMod val="75000"/>
                  </a:schemeClr>
                </a:solidFill>
                <a:effectLst/>
                <a:uLnTx/>
                <a:uFillTx/>
                <a:latin typeface="Tw Cen MT" panose="020B0602020104020603"/>
                <a:ea typeface="+mn-ea"/>
                <a:cs typeface="+mn-cs"/>
              </a:rPr>
              <a:t>"The 'Flight Price Predictor and Customer Satisfaction Classifier Project' aims to enhance user experience and operational efficiency by providing accurate predictions and actionable insights. By leveraging datasets containing information about flight details (such as departure time, source, destination, and airline type) and customer feedback (including demographics and service ratings), this project seeks to build two models: a regression model to predict flight ticket prices and a classification model to predict customer satisfaction levels. The project involves data processing, cleaning, and feature engineering, followed by training and deploying the models in a Streamlit application. The application will allow users to input relevant filters and receive predictions for flight prices and customer satisfaction levels, thereby improving decision-making and customer service."</a:t>
            </a:r>
            <a:endParaRPr lang="en-US" dirty="0">
              <a:solidFill>
                <a:schemeClr val="accent5">
                  <a:lumMod val="75000"/>
                </a:schemeClr>
              </a:solidFill>
            </a:endParaRPr>
          </a:p>
        </p:txBody>
      </p:sp>
      <p:pic>
        <p:nvPicPr>
          <p:cNvPr id="13" name="Graphic 12" descr="Classroom with solid fill">
            <a:extLst>
              <a:ext uri="{FF2B5EF4-FFF2-40B4-BE49-F238E27FC236}">
                <a16:creationId xmlns:a16="http://schemas.microsoft.com/office/drawing/2014/main" id="{F0B18387-D3F3-CD0A-3CD7-59FDEB3D180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440561" y="1171446"/>
            <a:ext cx="914400" cy="914400"/>
          </a:xfrm>
          <a:prstGeom prst="rect">
            <a:avLst/>
          </a:prstGeom>
        </p:spPr>
      </p:pic>
    </p:spTree>
    <p:extLst>
      <p:ext uri="{BB962C8B-B14F-4D97-AF65-F5344CB8AC3E}">
        <p14:creationId xmlns:p14="http://schemas.microsoft.com/office/powerpoint/2010/main" val="35487617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p:txBody>
          <a:bodyPr>
            <a:normAutofit/>
          </a:bodyPr>
          <a:lstStyle/>
          <a:p>
            <a:r>
              <a:rPr lang="en-US" dirty="0"/>
              <a:t>     approach </a:t>
            </a:r>
          </a:p>
        </p:txBody>
      </p:sp>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3014158789"/>
              </p:ext>
            </p:extLst>
          </p:nvPr>
        </p:nvGraphicFramePr>
        <p:xfrm>
          <a:off x="1" y="1682496"/>
          <a:ext cx="9810750" cy="50421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5" name="Graphic 14" descr="Lightbulb and gear with solid fill">
            <a:extLst>
              <a:ext uri="{FF2B5EF4-FFF2-40B4-BE49-F238E27FC236}">
                <a16:creationId xmlns:a16="http://schemas.microsoft.com/office/drawing/2014/main" id="{494FD5F8-E815-01C8-F835-27F92DDFCB78}"/>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51560" y="890016"/>
            <a:ext cx="792480" cy="792480"/>
          </a:xfrm>
          <a:prstGeom prst="rect">
            <a:avLst/>
          </a:prstGeom>
        </p:spPr>
      </p:pic>
      <p:grpSp>
        <p:nvGrpSpPr>
          <p:cNvPr id="22" name="Group 21">
            <a:extLst>
              <a:ext uri="{FF2B5EF4-FFF2-40B4-BE49-F238E27FC236}">
                <a16:creationId xmlns:a16="http://schemas.microsoft.com/office/drawing/2014/main" id="{F94C98AB-7F9D-5E21-E77C-A16FD4C1FBCA}"/>
              </a:ext>
            </a:extLst>
          </p:cNvPr>
          <p:cNvGrpSpPr/>
          <p:nvPr/>
        </p:nvGrpSpPr>
        <p:grpSpPr>
          <a:xfrm>
            <a:off x="4632094" y="3209414"/>
            <a:ext cx="7614112" cy="1410721"/>
            <a:chOff x="6881648" y="2508892"/>
            <a:chExt cx="7614112" cy="1410721"/>
          </a:xfrm>
        </p:grpSpPr>
        <p:sp>
          <p:nvSpPr>
            <p:cNvPr id="23" name="Rectangle 22">
              <a:extLst>
                <a:ext uri="{FF2B5EF4-FFF2-40B4-BE49-F238E27FC236}">
                  <a16:creationId xmlns:a16="http://schemas.microsoft.com/office/drawing/2014/main" id="{07BAD4D6-6C2A-5D04-BF25-C50BA73FF26C}"/>
                </a:ext>
              </a:extLst>
            </p:cNvPr>
            <p:cNvSpPr/>
            <p:nvPr/>
          </p:nvSpPr>
          <p:spPr>
            <a:xfrm>
              <a:off x="6881648" y="2508892"/>
              <a:ext cx="2927812" cy="439171"/>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24" name="TextBox 23">
              <a:extLst>
                <a:ext uri="{FF2B5EF4-FFF2-40B4-BE49-F238E27FC236}">
                  <a16:creationId xmlns:a16="http://schemas.microsoft.com/office/drawing/2014/main" id="{7EF4BF02-70D1-AFE6-EAD1-8BD723D29CF8}"/>
                </a:ext>
              </a:extLst>
            </p:cNvPr>
            <p:cNvSpPr txBox="1"/>
            <p:nvPr/>
          </p:nvSpPr>
          <p:spPr>
            <a:xfrm>
              <a:off x="11567948" y="3480442"/>
              <a:ext cx="2927812" cy="439171"/>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defRPr b="1"/>
              </a:pPr>
              <a:r>
                <a:rPr lang="en-US" sz="1700" kern="1200" dirty="0"/>
                <a:t>Streamlit</a:t>
              </a:r>
            </a:p>
          </p:txBody>
        </p:sp>
      </p:grpSp>
      <p:grpSp>
        <p:nvGrpSpPr>
          <p:cNvPr id="26" name="Group 25">
            <a:extLst>
              <a:ext uri="{FF2B5EF4-FFF2-40B4-BE49-F238E27FC236}">
                <a16:creationId xmlns:a16="http://schemas.microsoft.com/office/drawing/2014/main" id="{E6F4C03E-0EF7-66BA-030E-FE6C446948A4}"/>
              </a:ext>
            </a:extLst>
          </p:cNvPr>
          <p:cNvGrpSpPr/>
          <p:nvPr/>
        </p:nvGrpSpPr>
        <p:grpSpPr>
          <a:xfrm>
            <a:off x="9289819" y="4657028"/>
            <a:ext cx="3221498" cy="702023"/>
            <a:chOff x="6881648" y="2990430"/>
            <a:chExt cx="3221498" cy="702023"/>
          </a:xfrm>
        </p:grpSpPr>
        <p:sp>
          <p:nvSpPr>
            <p:cNvPr id="27" name="Rectangle 26">
              <a:extLst>
                <a:ext uri="{FF2B5EF4-FFF2-40B4-BE49-F238E27FC236}">
                  <a16:creationId xmlns:a16="http://schemas.microsoft.com/office/drawing/2014/main" id="{AF563031-4951-2587-F005-0B1FAD3D60FF}"/>
                </a:ext>
              </a:extLst>
            </p:cNvPr>
            <p:cNvSpPr/>
            <p:nvPr/>
          </p:nvSpPr>
          <p:spPr>
            <a:xfrm>
              <a:off x="6881648" y="2993443"/>
              <a:ext cx="2927812" cy="662117"/>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28" name="TextBox 27">
              <a:extLst>
                <a:ext uri="{FF2B5EF4-FFF2-40B4-BE49-F238E27FC236}">
                  <a16:creationId xmlns:a16="http://schemas.microsoft.com/office/drawing/2014/main" id="{6C2794FC-57B6-0BED-2422-8D7D62B2DA0E}"/>
                </a:ext>
              </a:extLst>
            </p:cNvPr>
            <p:cNvSpPr txBox="1"/>
            <p:nvPr/>
          </p:nvSpPr>
          <p:spPr>
            <a:xfrm>
              <a:off x="7175334" y="2990430"/>
              <a:ext cx="2927812" cy="702023"/>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577850">
                <a:lnSpc>
                  <a:spcPct val="100000"/>
                </a:lnSpc>
                <a:spcBef>
                  <a:spcPct val="0"/>
                </a:spcBef>
                <a:spcAft>
                  <a:spcPct val="35000"/>
                </a:spcAft>
                <a:buNone/>
              </a:pPr>
              <a:r>
                <a:rPr lang="en-US" sz="1300" kern="1200" dirty="0"/>
                <a:t>Build an interactive Streamlit app </a:t>
              </a:r>
            </a:p>
          </p:txBody>
        </p:sp>
      </p:grpSp>
      <p:pic>
        <p:nvPicPr>
          <p:cNvPr id="32" name="Graphic 31" descr="Checkmark with solid fill">
            <a:extLst>
              <a:ext uri="{FF2B5EF4-FFF2-40B4-BE49-F238E27FC236}">
                <a16:creationId xmlns:a16="http://schemas.microsoft.com/office/drawing/2014/main" id="{41952306-4B0A-552E-C074-5974B993822A}"/>
              </a:ext>
            </a:extLst>
          </p:cNvPr>
          <p:cNvPicPr>
            <a:picLocks noChangeAspect="1"/>
          </p:cNvPicPr>
          <p:nvPr/>
        </p:nvPicPr>
        <p:blipFill>
          <a:blip r:embed="rId10">
            <a:extLst>
              <a:ext uri="{96DAC541-7B7A-43D3-8B79-37D633B846F1}">
                <asvg:svgBlip xmlns:asvg="http://schemas.microsoft.com/office/drawing/2016/SVG/main" r:embed="rId11"/>
              </a:ext>
            </a:extLst>
          </a:blip>
          <a:srcRect/>
          <a:stretch/>
        </p:blipFill>
        <p:spPr>
          <a:xfrm>
            <a:off x="10277475" y="2971800"/>
            <a:ext cx="914400" cy="914400"/>
          </a:xfrm>
          <a:prstGeom prst="rect">
            <a:avLst/>
          </a:prstGeom>
        </p:spPr>
      </p:pic>
    </p:spTree>
    <p:extLst>
      <p:ext uri="{BB962C8B-B14F-4D97-AF65-F5344CB8AC3E}">
        <p14:creationId xmlns:p14="http://schemas.microsoft.com/office/powerpoint/2010/main" val="32650774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5763A-4123-C80E-76DB-E52312A7C9F1}"/>
              </a:ext>
            </a:extLst>
          </p:cNvPr>
          <p:cNvSpPr>
            <a:spLocks noGrp="1"/>
          </p:cNvSpPr>
          <p:nvPr>
            <p:ph type="title"/>
          </p:nvPr>
        </p:nvSpPr>
        <p: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a:normAutofit/>
          </a:bodyPr>
          <a:lstStyle/>
          <a:p>
            <a:r>
              <a:rPr lang="en-IN" sz="4800" dirty="0">
                <a:effectLst/>
                <a:latin typeface="+mn-lt"/>
              </a:rPr>
              <a:t>      Technologies</a:t>
            </a:r>
            <a:r>
              <a:rPr lang="en-IN" sz="4800" dirty="0"/>
              <a:t> </a:t>
            </a:r>
            <a:r>
              <a:rPr lang="en-IN" sz="4800" dirty="0">
                <a:latin typeface="+mn-lt"/>
              </a:rPr>
              <a:t>Used</a:t>
            </a:r>
          </a:p>
        </p:txBody>
      </p:sp>
      <p:sp>
        <p:nvSpPr>
          <p:cNvPr id="3" name="Text Placeholder 2">
            <a:extLst>
              <a:ext uri="{FF2B5EF4-FFF2-40B4-BE49-F238E27FC236}">
                <a16:creationId xmlns:a16="http://schemas.microsoft.com/office/drawing/2014/main" id="{D850FD4B-592D-852C-2240-7E6CF857E747}"/>
              </a:ext>
            </a:extLst>
          </p:cNvPr>
          <p:cNvSpPr>
            <a:spLocks noGrp="1"/>
          </p:cNvSpPr>
          <p:nvPr>
            <p:ph type="body" idx="1"/>
          </p:nvPr>
        </p:nvSpPr>
        <p: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a:lstStyle/>
          <a:p>
            <a:r>
              <a:rPr lang="en-IN" sz="3200" dirty="0"/>
              <a:t>Python</a:t>
            </a:r>
            <a:endParaRPr lang="en-IN" sz="3200" dirty="0">
              <a:effectLst/>
            </a:endParaRPr>
          </a:p>
        </p:txBody>
      </p:sp>
      <p:sp>
        <p:nvSpPr>
          <p:cNvPr id="4" name="Text Placeholder 3">
            <a:extLst>
              <a:ext uri="{FF2B5EF4-FFF2-40B4-BE49-F238E27FC236}">
                <a16:creationId xmlns:a16="http://schemas.microsoft.com/office/drawing/2014/main" id="{75745EC2-111E-55CC-F09D-E270FE568F1D}"/>
              </a:ext>
            </a:extLst>
          </p:cNvPr>
          <p:cNvSpPr>
            <a:spLocks noGrp="1"/>
          </p:cNvSpPr>
          <p:nvPr>
            <p:ph type="body" sz="half" idx="15"/>
          </p:nvPr>
        </p:nvSpPr>
        <p: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a:normAutofit fontScale="85000" lnSpcReduction="10000"/>
          </a:bodyPr>
          <a:lstStyle/>
          <a:p>
            <a:pPr algn="l"/>
            <a:r>
              <a:rPr lang="en-US" sz="1600" b="1" dirty="0"/>
              <a:t>"Python is essential in data cleaning, preprocessing, and Exploratory Data Analysis (EDA) due to its powerful libraries like Pandas, NumPy, Matplotlib, and Seaborn. These tools streamline handling large datasets, uncovering patterns, and providing deep insights. Additionally, it supports Machine Learning with libraries like Scikit-learn and TensorFlow."</a:t>
            </a:r>
          </a:p>
        </p:txBody>
      </p:sp>
      <p:sp>
        <p:nvSpPr>
          <p:cNvPr id="5" name="Text Placeholder 4">
            <a:extLst>
              <a:ext uri="{FF2B5EF4-FFF2-40B4-BE49-F238E27FC236}">
                <a16:creationId xmlns:a16="http://schemas.microsoft.com/office/drawing/2014/main" id="{C9AB51AA-3FA3-95C0-5C3E-96047B1415B8}"/>
              </a:ext>
            </a:extLst>
          </p:cNvPr>
          <p:cNvSpPr>
            <a:spLocks noGrp="1"/>
          </p:cNvSpPr>
          <p:nvPr>
            <p:ph type="body" sz="quarter" idx="3"/>
          </p:nvPr>
        </p:nvSpPr>
        <p: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a:lstStyle/>
          <a:p>
            <a:r>
              <a:rPr lang="en-IN" sz="3200" dirty="0"/>
              <a:t>MLFLOW</a:t>
            </a:r>
            <a:endParaRPr lang="en-IN" sz="3200" dirty="0">
              <a:effectLst/>
            </a:endParaRPr>
          </a:p>
        </p:txBody>
      </p:sp>
      <p:sp>
        <p:nvSpPr>
          <p:cNvPr id="6" name="Text Placeholder 5">
            <a:extLst>
              <a:ext uri="{FF2B5EF4-FFF2-40B4-BE49-F238E27FC236}">
                <a16:creationId xmlns:a16="http://schemas.microsoft.com/office/drawing/2014/main" id="{115FAFB2-DA2B-238F-1E65-DD2CC006FD99}"/>
              </a:ext>
            </a:extLst>
          </p:cNvPr>
          <p:cNvSpPr>
            <a:spLocks noGrp="1"/>
          </p:cNvSpPr>
          <p:nvPr>
            <p:ph type="body" sz="half" idx="16"/>
          </p:nvPr>
        </p:nvSpPr>
        <p: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a:normAutofit fontScale="92500" lnSpcReduction="20000"/>
          </a:bodyPr>
          <a:lstStyle/>
          <a:p>
            <a:pPr algn="l"/>
            <a:r>
              <a:rPr lang="en-US" sz="1600" b="1" dirty="0"/>
              <a:t>"MLflow is an open-source platform designed to manage the entire machine learning lifecycle. It offers tools for experiment tracking, model packaging, and deployment, ensuring reproducibility and collaboration. MLflow integrates with various machine learning libraries and programming languages, making it versatile and easy to use." </a:t>
            </a:r>
          </a:p>
        </p:txBody>
      </p:sp>
      <p:sp>
        <p:nvSpPr>
          <p:cNvPr id="7" name="Text Placeholder 6">
            <a:extLst>
              <a:ext uri="{FF2B5EF4-FFF2-40B4-BE49-F238E27FC236}">
                <a16:creationId xmlns:a16="http://schemas.microsoft.com/office/drawing/2014/main" id="{4FAAF03A-7122-9133-CA8D-0224466F97A0}"/>
              </a:ext>
            </a:extLst>
          </p:cNvPr>
          <p:cNvSpPr>
            <a:spLocks noGrp="1"/>
          </p:cNvSpPr>
          <p:nvPr>
            <p:ph type="body" sz="quarter" idx="13"/>
          </p:nvPr>
        </p:nvSpPr>
        <p: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a:lstStyle/>
          <a:p>
            <a:r>
              <a:rPr lang="en-IN" sz="3200" dirty="0">
                <a:effectLst/>
              </a:rPr>
              <a:t>Streamlit</a:t>
            </a:r>
          </a:p>
        </p:txBody>
      </p:sp>
      <p:sp>
        <p:nvSpPr>
          <p:cNvPr id="8" name="Text Placeholder 7">
            <a:extLst>
              <a:ext uri="{FF2B5EF4-FFF2-40B4-BE49-F238E27FC236}">
                <a16:creationId xmlns:a16="http://schemas.microsoft.com/office/drawing/2014/main" id="{280EA35C-5573-CFD0-4944-BBC64FEE27AB}"/>
              </a:ext>
            </a:extLst>
          </p:cNvPr>
          <p:cNvSpPr>
            <a:spLocks noGrp="1"/>
          </p:cNvSpPr>
          <p:nvPr>
            <p:ph type="body" sz="half" idx="17"/>
          </p:nvPr>
        </p:nvSpPr>
        <p: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a:noAutofit/>
          </a:bodyPr>
          <a:lstStyle/>
          <a:p>
            <a:pPr algn="l"/>
            <a:r>
              <a:rPr lang="en-US" sz="1500" b="1" dirty="0"/>
              <a:t>Streamlit is an open-source Python framework for creating </a:t>
            </a:r>
            <a:r>
              <a:rPr lang="en-US" sz="1500" b="1" dirty="0">
                <a:effectLst/>
              </a:rPr>
              <a:t>interactive</a:t>
            </a:r>
            <a:r>
              <a:rPr lang="en-US" sz="1500" b="1" dirty="0"/>
              <a:t> web apps with minimal code, ideal for data science and machine learning projects. It integrates easily with libraries like Pandas and Matplotlib, offering fast deployment and real-time interactivity.</a:t>
            </a:r>
            <a:endParaRPr lang="en-IN" sz="1500" b="1" dirty="0"/>
          </a:p>
        </p:txBody>
      </p:sp>
      <p:pic>
        <p:nvPicPr>
          <p:cNvPr id="10" name="Graphic 9" descr="Tools with solid fill">
            <a:extLst>
              <a:ext uri="{FF2B5EF4-FFF2-40B4-BE49-F238E27FC236}">
                <a16:creationId xmlns:a16="http://schemas.microsoft.com/office/drawing/2014/main" id="{A3724E87-ED2E-0530-0E31-75403169627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322832" y="1104900"/>
            <a:ext cx="914400" cy="914400"/>
          </a:xfrm>
          <a:prstGeom prst="rect">
            <a:avLst/>
          </a:prstGeom>
        </p:spPr>
      </p:pic>
      <p:pic>
        <p:nvPicPr>
          <p:cNvPr id="1026" name="Picture 2" descr="Python Programming Language Logo ...">
            <a:extLst>
              <a:ext uri="{FF2B5EF4-FFF2-40B4-BE49-F238E27FC236}">
                <a16:creationId xmlns:a16="http://schemas.microsoft.com/office/drawing/2014/main" id="{880DA266-9567-C47C-7D0D-E1C51887339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75583" y="2674463"/>
            <a:ext cx="661070" cy="66107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ZenML vs MLflow - ZenML vs MLflow ...">
            <a:extLst>
              <a:ext uri="{FF2B5EF4-FFF2-40B4-BE49-F238E27FC236}">
                <a16:creationId xmlns:a16="http://schemas.microsoft.com/office/drawing/2014/main" id="{F5220600-784C-6B0F-C9CD-0481D682AEF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96480" y="2674464"/>
            <a:ext cx="813224" cy="688972"/>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4" descr="Using Streamlit for Data Science 💻">
            <a:extLst>
              <a:ext uri="{FF2B5EF4-FFF2-40B4-BE49-F238E27FC236}">
                <a16:creationId xmlns:a16="http://schemas.microsoft.com/office/drawing/2014/main" id="{3FFF728E-4345-E122-152D-BE8A1142404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406191" y="2667546"/>
            <a:ext cx="641219" cy="6679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64989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350F89CC-95B2-64D3-7CA8-49BFB855DD50}"/>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DC4BE791-0ABA-9815-639A-1815525FB32B}"/>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8434387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33C87EB-E57A-DBC1-03AD-72D21DAFDCD2}"/>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88B83CBB-A45F-8637-3972-402446BF2443}"/>
              </a:ext>
            </a:extLst>
          </p:cNvPr>
          <p:cNvPicPr>
            <a:picLocks noChangeAspect="1"/>
          </p:cNvPicPr>
          <p:nvPr/>
        </p:nvPicPr>
        <p:blipFill>
          <a:blip r:embed="rId2"/>
          <a:stretch>
            <a:fillRect/>
          </a:stretch>
        </p:blipFill>
        <p:spPr>
          <a:xfrm>
            <a:off x="0" y="-66676"/>
            <a:ext cx="12192000" cy="6924675"/>
          </a:xfrm>
          <a:prstGeom prst="rect">
            <a:avLst/>
          </a:prstGeom>
        </p:spPr>
      </p:pic>
    </p:spTree>
    <p:extLst>
      <p:ext uri="{BB962C8B-B14F-4D97-AF65-F5344CB8AC3E}">
        <p14:creationId xmlns:p14="http://schemas.microsoft.com/office/powerpoint/2010/main" val="37056638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54928DD7-3ABE-B6DA-1749-F0F1150AA1FF}"/>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9EECC012-80A2-D959-84F2-76F231DE8450}"/>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3361167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BA11617-1AFA-549F-3C4D-D9347BF90480}"/>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4FD4461-0A6B-6476-8A4F-216FCD14EA5D}"/>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9332529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5239215-7C01-F36B-EEFC-A6658AD1BB4E}"/>
              </a:ext>
            </a:extLst>
          </p:cNvPr>
          <p:cNvPicPr>
            <a:picLocks noChangeAspect="1"/>
          </p:cNvPicPr>
          <p:nvPr/>
        </p:nvPicPr>
        <p:blipFill>
          <a:blip r:embed="rId2"/>
          <a:stretch>
            <a:fillRect/>
          </a:stretch>
        </p:blipFill>
        <p:spPr>
          <a:xfrm>
            <a:off x="0" y="0"/>
            <a:ext cx="12192000" cy="6858000"/>
          </a:xfrm>
          <a:prstGeom prst="rect">
            <a:avLst/>
          </a:prstGeom>
          <a:solidFill>
            <a:schemeClr val="tx1">
              <a:alpha val="0"/>
            </a:schemeClr>
          </a:solidFill>
        </p:spPr>
      </p:pic>
    </p:spTree>
    <p:extLst>
      <p:ext uri="{BB962C8B-B14F-4D97-AF65-F5344CB8AC3E}">
        <p14:creationId xmlns:p14="http://schemas.microsoft.com/office/powerpoint/2010/main" val="2308303996"/>
      </p:ext>
    </p:extLst>
  </p:cSld>
  <p:clrMapOvr>
    <a:masterClrMapping/>
  </p:clrMapOvr>
  <p:transition spd="slow">
    <p:push dir="u"/>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image" Target="../media/image3.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2.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TM04033937[[fn=Vapor Trail]]</Template>
  <TotalTime>1315</TotalTime>
  <Words>350</Words>
  <Application>Microsoft Office PowerPoint</Application>
  <PresentationFormat>Widescreen</PresentationFormat>
  <Paragraphs>21</Paragraphs>
  <Slides>11</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11</vt:i4>
      </vt:variant>
    </vt:vector>
  </HeadingPairs>
  <TitlesOfParts>
    <vt:vector size="17" baseType="lpstr">
      <vt:lpstr>Arial</vt:lpstr>
      <vt:lpstr>Garamond</vt:lpstr>
      <vt:lpstr>Source Sans Pro</vt:lpstr>
      <vt:lpstr>Tw Cen MT</vt:lpstr>
      <vt:lpstr>Circuit</vt:lpstr>
      <vt:lpstr>Organic</vt:lpstr>
      <vt:lpstr>PowerPoint Presentation</vt:lpstr>
      <vt:lpstr>        Problem Statement</vt:lpstr>
      <vt:lpstr>     approach </vt:lpstr>
      <vt:lpstr>      Technologies Used</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Shaik Dadapeer</dc:creator>
  <cp:lastModifiedBy>Shaik Dadapeer</cp:lastModifiedBy>
  <cp:revision>25</cp:revision>
  <dcterms:created xsi:type="dcterms:W3CDTF">2024-11-22T05:22:16Z</dcterms:created>
  <dcterms:modified xsi:type="dcterms:W3CDTF">2025-01-17T11:17:51Z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